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1" r:id="rId4"/>
    <p:sldId id="257" r:id="rId5"/>
    <p:sldId id="258" r:id="rId6"/>
    <p:sldId id="259" r:id="rId7"/>
    <p:sldId id="260" r:id="rId8"/>
    <p:sldId id="262" r:id="rId9"/>
    <p:sldId id="263" r:id="rId10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C200"/>
    <a:srgbClr val="03427F"/>
    <a:srgbClr val="E2017B"/>
    <a:srgbClr val="008536"/>
    <a:srgbClr val="F9D800"/>
    <a:srgbClr val="009AE0"/>
    <a:srgbClr val="37388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10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2012\Documenti\COMMISSIONE%20CENTRO%20STUDI\POLITICA%20INDUSTRIALE\POR%20FESR%202014-2020\POR%20FESR%20APPROVATO\POR%20FES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2012\Documenti\COMMISSIONE%20CENTRO%20STUDI\POLITICA%20INDUSTRIALE\POR%20FESR%202014-2020\POR%20FESR%20APPROVATO\POR%20FES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/>
      <c:barChart>
        <c:barDir val="bar"/>
        <c:grouping val="stacked"/>
        <c:ser>
          <c:idx val="0"/>
          <c:order val="0"/>
          <c:spPr>
            <a:solidFill>
              <a:srgbClr val="03427F"/>
            </a:solidFill>
          </c:spPr>
          <c:dLbls>
            <c:txPr>
              <a:bodyPr/>
              <a:lstStyle/>
              <a:p>
                <a:pPr>
                  <a:defRPr sz="1050" b="1">
                    <a:solidFill>
                      <a:schemeClr val="bg1"/>
                    </a:solidFill>
                  </a:defRPr>
                </a:pPr>
                <a:endParaRPr lang="it-IT"/>
              </a:p>
            </c:txPr>
            <c:dLblPos val="ctr"/>
            <c:showVal val="1"/>
          </c:dLbls>
          <c:cat>
            <c:strRef>
              <c:f>Foglio1!$B$3:$B$8</c:f>
              <c:strCache>
                <c:ptCount val="6"/>
                <c:pt idx="0">
                  <c:v>Asse 1</c:v>
                </c:pt>
                <c:pt idx="1">
                  <c:v>Asse 2</c:v>
                </c:pt>
                <c:pt idx="2">
                  <c:v>Asse 3</c:v>
                </c:pt>
                <c:pt idx="3">
                  <c:v>Asse 4</c:v>
                </c:pt>
                <c:pt idx="4">
                  <c:v>Asse 5</c:v>
                </c:pt>
                <c:pt idx="5">
                  <c:v>Asse 6</c:v>
                </c:pt>
              </c:strCache>
            </c:strRef>
          </c:cat>
          <c:val>
            <c:numRef>
              <c:f>Foglio1!$C$3:$C$8</c:f>
              <c:numCache>
                <c:formatCode>General</c:formatCode>
                <c:ptCount val="6"/>
                <c:pt idx="0">
                  <c:v>349</c:v>
                </c:pt>
                <c:pt idx="1">
                  <c:v>20</c:v>
                </c:pt>
                <c:pt idx="2">
                  <c:v>294</c:v>
                </c:pt>
                <c:pt idx="3">
                  <c:v>194</c:v>
                </c:pt>
                <c:pt idx="4">
                  <c:v>60</c:v>
                </c:pt>
                <c:pt idx="5">
                  <c:v>19</c:v>
                </c:pt>
              </c:numCache>
            </c:numRef>
          </c:val>
        </c:ser>
        <c:dLbls>
          <c:showVal val="1"/>
        </c:dLbls>
        <c:gapWidth val="36"/>
        <c:overlap val="100"/>
        <c:axId val="45232512"/>
        <c:axId val="45234048"/>
      </c:barChart>
      <c:catAx>
        <c:axId val="45232512"/>
        <c:scaling>
          <c:orientation val="maxMin"/>
        </c:scaling>
        <c:axPos val="l"/>
        <c:tickLblPos val="nextTo"/>
        <c:crossAx val="45234048"/>
        <c:crosses val="autoZero"/>
        <c:auto val="1"/>
        <c:lblAlgn val="ctr"/>
        <c:lblOffset val="100"/>
      </c:catAx>
      <c:valAx>
        <c:axId val="45234048"/>
        <c:scaling>
          <c:orientation val="minMax"/>
        </c:scaling>
        <c:axPos val="t"/>
        <c:majorGridlines/>
        <c:numFmt formatCode="General" sourceLinked="1"/>
        <c:tickLblPos val="nextTo"/>
        <c:crossAx val="4523251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"/>
  <c:chart>
    <c:plotArea>
      <c:layout>
        <c:manualLayout>
          <c:layoutTarget val="inner"/>
          <c:xMode val="edge"/>
          <c:yMode val="edge"/>
          <c:x val="4.1950808569433111E-2"/>
          <c:y val="0.15509385554065641"/>
          <c:w val="0.65416124721338564"/>
          <c:h val="0.8444626095509602"/>
        </c:manualLayout>
      </c:layout>
      <c:pieChart>
        <c:varyColors val="1"/>
        <c:ser>
          <c:idx val="0"/>
          <c:order val="0"/>
          <c:dPt>
            <c:idx val="0"/>
            <c:explosion val="3"/>
          </c:dPt>
          <c:dPt>
            <c:idx val="1"/>
            <c:explosion val="13"/>
          </c:dPt>
          <c:dPt>
            <c:idx val="3"/>
            <c:explosion val="9"/>
          </c:dPt>
          <c:dPt>
            <c:idx val="5"/>
            <c:explosion val="20"/>
          </c:dPt>
          <c:dLbls>
            <c:dLbl>
              <c:idx val="0"/>
              <c:layout>
                <c:manualLayout>
                  <c:x val="-3.2535507960271631E-2"/>
                  <c:y val="-8.6928279420748683E-2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1.0646965152020147E-3"/>
                  <c:y val="-2.4235688735029827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0.10574936118209088"/>
                  <c:y val="-0.15899681865161566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0.11771784616524092"/>
                  <c:y val="8.0786989898834607E-2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 val="8.7981537646473984E-2"/>
                  <c:y val="8.5224980500792655E-4"/>
                </c:manualLayout>
              </c:layout>
              <c:dLblPos val="bestFit"/>
              <c:showCatName val="1"/>
              <c:showPercent val="1"/>
            </c:dLbl>
            <c:txPr>
              <a:bodyPr/>
              <a:lstStyle/>
              <a:p>
                <a:pPr>
                  <a:defRPr sz="1400" b="1">
                    <a:solidFill>
                      <a:srgbClr val="03427F"/>
                    </a:solidFill>
                  </a:defRPr>
                </a:pPr>
                <a:endParaRPr lang="it-IT"/>
              </a:p>
            </c:txPr>
            <c:dLblPos val="inEnd"/>
            <c:showCatName val="1"/>
            <c:showPercent val="1"/>
            <c:showLeaderLines val="1"/>
          </c:dLbls>
          <c:cat>
            <c:strRef>
              <c:f>Foglio1!$B$3:$B$8</c:f>
              <c:strCache>
                <c:ptCount val="6"/>
                <c:pt idx="0">
                  <c:v>Asse 1</c:v>
                </c:pt>
                <c:pt idx="1">
                  <c:v>Asse 2</c:v>
                </c:pt>
                <c:pt idx="2">
                  <c:v>Asse 3</c:v>
                </c:pt>
                <c:pt idx="3">
                  <c:v>Asse 4</c:v>
                </c:pt>
                <c:pt idx="4">
                  <c:v>Asse 5</c:v>
                </c:pt>
                <c:pt idx="5">
                  <c:v>Asse 6</c:v>
                </c:pt>
              </c:strCache>
            </c:strRef>
          </c:cat>
          <c:val>
            <c:numRef>
              <c:f>Foglio1!$D$3:$D$8</c:f>
              <c:numCache>
                <c:formatCode>#,##0</c:formatCode>
                <c:ptCount val="6"/>
                <c:pt idx="0">
                  <c:v>37.286324786324812</c:v>
                </c:pt>
                <c:pt idx="1">
                  <c:v>2.1367521367521367</c:v>
                </c:pt>
                <c:pt idx="2">
                  <c:v>31.410256410256444</c:v>
                </c:pt>
                <c:pt idx="3">
                  <c:v>20.726495726495731</c:v>
                </c:pt>
                <c:pt idx="4">
                  <c:v>6.4102564102564106</c:v>
                </c:pt>
                <c:pt idx="5">
                  <c:v>2.0299145299145298</c:v>
                </c:pt>
              </c:numCache>
            </c:numRef>
          </c:val>
        </c:ser>
        <c:dLbls>
          <c:showVal val="1"/>
        </c:dLbls>
        <c:firstSliceAng val="0"/>
      </c:pieChart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501A9-3034-49F3-A02D-E28989C977B6}" type="datetimeFigureOut">
              <a:rPr lang="it-IT" smtClean="0"/>
              <a:pPr/>
              <a:t>08/05/2015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F31F0-E907-48FC-8C80-C53D3C675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ercedesbresso.it/wp-content/uploads/2015/04/CE_logo.png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 b="26694"/>
          <a:stretch>
            <a:fillRect/>
          </a:stretch>
        </p:blipFill>
        <p:spPr bwMode="auto">
          <a:xfrm>
            <a:off x="-1" y="782152"/>
            <a:ext cx="9144001" cy="4640593"/>
          </a:xfrm>
          <a:prstGeom prst="rect">
            <a:avLst/>
          </a:prstGeom>
          <a:noFill/>
        </p:spPr>
      </p:pic>
      <p:pic>
        <p:nvPicPr>
          <p:cNvPr id="5" name="Immagine 3" descr="BARRA BIANCO COL.bmp"/>
          <p:cNvPicPr>
            <a:picLocks noChangeAspect="1"/>
          </p:cNvPicPr>
          <p:nvPr/>
        </p:nvPicPr>
        <p:blipFill>
          <a:blip r:embed="rId3" cstate="print"/>
          <a:srcRect t="38618" r="12935"/>
          <a:stretch>
            <a:fillRect/>
          </a:stretch>
        </p:blipFill>
        <p:spPr bwMode="auto">
          <a:xfrm>
            <a:off x="0" y="5300663"/>
            <a:ext cx="9144000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4"/>
          <p:cNvSpPr txBox="1">
            <a:spLocks noChangeArrowheads="1"/>
          </p:cNvSpPr>
          <p:nvPr/>
        </p:nvSpPr>
        <p:spPr bwMode="auto">
          <a:xfrm>
            <a:off x="539750" y="549275"/>
            <a:ext cx="670619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60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POR FESR 2014-2020</a:t>
            </a:r>
            <a:endParaRPr lang="it-IT" sz="60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Arial" charset="0"/>
            </a:endParaRPr>
          </a:p>
        </p:txBody>
      </p:sp>
      <p:sp>
        <p:nvSpPr>
          <p:cNvPr id="7" name="CasellaDiTesto 5"/>
          <p:cNvSpPr txBox="1">
            <a:spLocks noChangeArrowheads="1"/>
          </p:cNvSpPr>
          <p:nvPr/>
        </p:nvSpPr>
        <p:spPr bwMode="auto">
          <a:xfrm>
            <a:off x="683568" y="1556792"/>
            <a:ext cx="47529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600" b="1" dirty="0" smtClean="0">
                <a:cs typeface="Arial" charset="0"/>
              </a:rPr>
              <a:t>Maggio 2015</a:t>
            </a:r>
            <a:endParaRPr lang="it-IT" sz="1600" b="1" dirty="0">
              <a:cs typeface="Arial" charset="0"/>
            </a:endParaRPr>
          </a:p>
          <a:p>
            <a:r>
              <a:rPr lang="it-IT" sz="1600" i="1" dirty="0" smtClean="0">
                <a:cs typeface="Arial" charset="0"/>
              </a:rPr>
              <a:t>Presentazione alle AT dei principali contenuti</a:t>
            </a:r>
            <a:endParaRPr lang="it-IT" sz="1600" i="1" dirty="0">
              <a:cs typeface="Arial" charset="0"/>
            </a:endParaRPr>
          </a:p>
        </p:txBody>
      </p:sp>
      <p:pic>
        <p:nvPicPr>
          <p:cNvPr id="8" name="Picture 2" descr="Y:\MATERIALI\GRAFICA\CHIAVETTA\LOGO ANCE LOMBARDIA\logo6.JPG"/>
          <p:cNvPicPr>
            <a:picLocks noChangeAspect="1" noChangeArrowheads="1"/>
          </p:cNvPicPr>
          <p:nvPr/>
        </p:nvPicPr>
        <p:blipFill>
          <a:blip r:embed="rId4" cstate="print">
            <a:lum bright="10000"/>
            <a:grayscl/>
          </a:blip>
          <a:srcRect/>
          <a:stretch>
            <a:fillRect/>
          </a:stretch>
        </p:blipFill>
        <p:spPr bwMode="auto">
          <a:xfrm>
            <a:off x="8316913" y="544512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ttangolo 8"/>
          <p:cNvSpPr/>
          <p:nvPr/>
        </p:nvSpPr>
        <p:spPr>
          <a:xfrm>
            <a:off x="0" y="6165850"/>
            <a:ext cx="9144000" cy="692150"/>
          </a:xfrm>
          <a:prstGeom prst="rect">
            <a:avLst/>
          </a:prstGeom>
          <a:solidFill>
            <a:srgbClr val="0337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27584" y="1772816"/>
            <a:ext cx="660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9AE0"/>
                </a:solidFill>
              </a:rPr>
              <a:t>Asse I </a:t>
            </a:r>
            <a:r>
              <a:rPr lang="it-IT" dirty="0" smtClean="0">
                <a:solidFill>
                  <a:srgbClr val="009AE0"/>
                </a:solidFill>
              </a:rPr>
              <a:t>-  </a:t>
            </a:r>
            <a:r>
              <a:rPr lang="it-IT" dirty="0">
                <a:solidFill>
                  <a:srgbClr val="009AE0"/>
                </a:solidFill>
              </a:rPr>
              <a:t>Rafforzare la ricerca, lo sviluppo tecnologico e l’innovazione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395536" y="332656"/>
            <a:ext cx="3036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FESR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827584" y="2060848"/>
            <a:ext cx="8185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3275" indent="-803275"/>
            <a:r>
              <a:rPr lang="it-IT" dirty="0">
                <a:solidFill>
                  <a:srgbClr val="37388B"/>
                </a:solidFill>
              </a:rPr>
              <a:t>Asse </a:t>
            </a:r>
            <a:r>
              <a:rPr lang="it-IT" dirty="0" smtClean="0">
                <a:solidFill>
                  <a:srgbClr val="37388B"/>
                </a:solidFill>
              </a:rPr>
              <a:t>II </a:t>
            </a:r>
            <a:r>
              <a:rPr lang="it-IT" dirty="0">
                <a:solidFill>
                  <a:srgbClr val="37388B"/>
                </a:solidFill>
              </a:rPr>
              <a:t>- Migliorare l'accesso alle tecnologie dell'informazione e </a:t>
            </a:r>
            <a:r>
              <a:rPr lang="it-IT" dirty="0" smtClean="0">
                <a:solidFill>
                  <a:srgbClr val="37388B"/>
                </a:solidFill>
              </a:rPr>
              <a:t>della comunicazione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827584" y="2348880"/>
            <a:ext cx="6637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E2C200"/>
                </a:solidFill>
              </a:rPr>
              <a:t>Asse </a:t>
            </a:r>
            <a:r>
              <a:rPr lang="it-IT" dirty="0" smtClean="0">
                <a:solidFill>
                  <a:srgbClr val="E2C200"/>
                </a:solidFill>
              </a:rPr>
              <a:t>III - </a:t>
            </a:r>
            <a:r>
              <a:rPr lang="it-IT" dirty="0">
                <a:solidFill>
                  <a:srgbClr val="E2C200"/>
                </a:solidFill>
              </a:rPr>
              <a:t>Promuovere la competitività delle piccole e medie imprese</a:t>
            </a:r>
          </a:p>
        </p:txBody>
      </p:sp>
      <p:pic>
        <p:nvPicPr>
          <p:cNvPr id="10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2" descr="http://www.tabletautismo.it/wp-content/uploads/2015/01/RegioneLombard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16632"/>
            <a:ext cx="1728192" cy="514138"/>
          </a:xfrm>
          <a:prstGeom prst="rect">
            <a:avLst/>
          </a:prstGeom>
          <a:noFill/>
        </p:spPr>
      </p:pic>
      <p:sp>
        <p:nvSpPr>
          <p:cNvPr id="12" name="CasellaDiTesto 11"/>
          <p:cNvSpPr txBox="1"/>
          <p:nvPr/>
        </p:nvSpPr>
        <p:spPr>
          <a:xfrm>
            <a:off x="827584" y="2636912"/>
            <a:ext cx="4815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8536"/>
                </a:solidFill>
              </a:rPr>
              <a:t>Asse </a:t>
            </a:r>
            <a:r>
              <a:rPr lang="it-IT" dirty="0" smtClean="0">
                <a:solidFill>
                  <a:srgbClr val="008536"/>
                </a:solidFill>
              </a:rPr>
              <a:t>IV - Economia </a:t>
            </a:r>
            <a:r>
              <a:rPr lang="it-IT" dirty="0">
                <a:solidFill>
                  <a:srgbClr val="008536"/>
                </a:solidFill>
              </a:rPr>
              <a:t>a basse emissioni di </a:t>
            </a:r>
            <a:r>
              <a:rPr lang="it-IT" dirty="0" smtClean="0">
                <a:solidFill>
                  <a:srgbClr val="008536"/>
                </a:solidFill>
              </a:rPr>
              <a:t>carbonio</a:t>
            </a:r>
            <a:endParaRPr lang="it-IT" dirty="0">
              <a:solidFill>
                <a:srgbClr val="008536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827584" y="2924944"/>
            <a:ext cx="3631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E2017B"/>
                </a:solidFill>
              </a:rPr>
              <a:t>Asse </a:t>
            </a:r>
            <a:r>
              <a:rPr lang="it-IT" dirty="0" smtClean="0">
                <a:solidFill>
                  <a:srgbClr val="E2017B"/>
                </a:solidFill>
              </a:rPr>
              <a:t>V - </a:t>
            </a:r>
            <a:r>
              <a:rPr lang="it-IT" dirty="0">
                <a:solidFill>
                  <a:srgbClr val="E2017B"/>
                </a:solidFill>
              </a:rPr>
              <a:t>Sviluppo urbano sostenibile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827584" y="3212976"/>
            <a:ext cx="449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Asse </a:t>
            </a:r>
            <a:r>
              <a:rPr lang="it-IT" dirty="0" err="1" smtClean="0"/>
              <a:t>VI</a:t>
            </a:r>
            <a:r>
              <a:rPr lang="it-IT" dirty="0" smtClean="0"/>
              <a:t> - </a:t>
            </a:r>
            <a:r>
              <a:rPr lang="it-IT" dirty="0"/>
              <a:t>Strategia turistica delle Aree Interne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1619672" y="3573016"/>
            <a:ext cx="52393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i="1" dirty="0" smtClean="0"/>
              <a:t>Asse VII - Assistenza tecnica (supporto alla Amministrazione Pubblica)</a:t>
            </a:r>
            <a:endParaRPr lang="it-IT" sz="1600" i="1" dirty="0"/>
          </a:p>
        </p:txBody>
      </p:sp>
      <p:graphicFrame>
        <p:nvGraphicFramePr>
          <p:cNvPr id="14" name="Grafico 13"/>
          <p:cNvGraphicFramePr/>
          <p:nvPr/>
        </p:nvGraphicFramePr>
        <p:xfrm>
          <a:off x="4932040" y="3861048"/>
          <a:ext cx="3587890" cy="215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CasellaDiTesto 19"/>
          <p:cNvSpPr txBox="1"/>
          <p:nvPr/>
        </p:nvSpPr>
        <p:spPr>
          <a:xfrm>
            <a:off x="755576" y="4787860"/>
            <a:ext cx="3280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u="sng" dirty="0" smtClean="0"/>
              <a:t>Totale (2014-2020)</a:t>
            </a:r>
            <a:r>
              <a:rPr lang="it-IT" dirty="0" smtClean="0"/>
              <a:t>: </a:t>
            </a:r>
            <a:r>
              <a:rPr lang="it-IT" i="1" dirty="0" smtClean="0"/>
              <a:t>€ 936 milioni</a:t>
            </a:r>
            <a:endParaRPr lang="it-IT" i="1" dirty="0"/>
          </a:p>
        </p:txBody>
      </p:sp>
      <p:sp>
        <p:nvSpPr>
          <p:cNvPr id="21" name="Freccia in giù 20"/>
          <p:cNvSpPr/>
          <p:nvPr/>
        </p:nvSpPr>
        <p:spPr>
          <a:xfrm>
            <a:off x="611560" y="1772816"/>
            <a:ext cx="1224136" cy="2952328"/>
          </a:xfrm>
          <a:prstGeom prst="downArrow">
            <a:avLst>
              <a:gd name="adj1" fmla="val 65513"/>
              <a:gd name="adj2" fmla="val 36045"/>
            </a:avLst>
          </a:prstGeom>
          <a:noFill/>
          <a:ln>
            <a:solidFill>
              <a:srgbClr val="03427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CasellaDiTesto 21"/>
          <p:cNvSpPr txBox="1"/>
          <p:nvPr/>
        </p:nvSpPr>
        <p:spPr>
          <a:xfrm>
            <a:off x="3995936" y="3645024"/>
            <a:ext cx="80983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600" dirty="0" smtClean="0">
                <a:latin typeface="Baskerville Old Face" pitchFamily="18" charset="0"/>
              </a:rPr>
              <a:t>{</a:t>
            </a:r>
            <a:endParaRPr lang="it-IT" sz="16600" dirty="0">
              <a:latin typeface="Baskerville Old Face" pitchFamily="18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5824" y="0"/>
            <a:ext cx="46801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i="1" dirty="0" smtClean="0">
                <a:solidFill>
                  <a:srgbClr val="03427F"/>
                </a:solidFill>
              </a:rPr>
              <a:t>Programma Operativo Regionale – Fondo Europeo di Sviluppo Regionale</a:t>
            </a:r>
            <a:endParaRPr lang="it-IT" sz="1200" i="1" dirty="0">
              <a:solidFill>
                <a:srgbClr val="03427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5536" y="332656"/>
            <a:ext cx="3036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FESR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pic>
        <p:nvPicPr>
          <p:cNvPr id="10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" name="Grafico 17"/>
          <p:cNvGraphicFramePr/>
          <p:nvPr/>
        </p:nvGraphicFramePr>
        <p:xfrm>
          <a:off x="107504" y="1700808"/>
          <a:ext cx="5400600" cy="4164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CasellaDiTesto 18"/>
          <p:cNvSpPr txBox="1"/>
          <p:nvPr/>
        </p:nvSpPr>
        <p:spPr>
          <a:xfrm>
            <a:off x="4411258" y="1590908"/>
            <a:ext cx="38972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i="1" dirty="0"/>
              <a:t>Asse I </a:t>
            </a:r>
            <a:r>
              <a:rPr lang="it-IT" sz="1050" i="1" dirty="0" smtClean="0"/>
              <a:t>-  </a:t>
            </a:r>
            <a:r>
              <a:rPr lang="it-IT" sz="1050" i="1" dirty="0"/>
              <a:t>Rafforzare la ricerca, lo sviluppo tecnologico e l’innovazione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4411258" y="1878940"/>
            <a:ext cx="476925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3275" indent="-803275"/>
            <a:r>
              <a:rPr lang="it-IT" sz="1050" i="1" dirty="0"/>
              <a:t>Asse </a:t>
            </a:r>
            <a:r>
              <a:rPr lang="it-IT" sz="1050" i="1" dirty="0" smtClean="0"/>
              <a:t>II </a:t>
            </a:r>
            <a:r>
              <a:rPr lang="it-IT" sz="1050" i="1" dirty="0"/>
              <a:t>- Migliorare l'accesso alle tecnologie dell'informazione e </a:t>
            </a:r>
            <a:r>
              <a:rPr lang="it-IT" sz="1050" i="1" dirty="0" smtClean="0"/>
              <a:t>della comunicazione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4411258" y="2166972"/>
            <a:ext cx="38827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i="1" dirty="0"/>
              <a:t>Asse </a:t>
            </a:r>
            <a:r>
              <a:rPr lang="it-IT" sz="1050" i="1" dirty="0" smtClean="0"/>
              <a:t>III - </a:t>
            </a:r>
            <a:r>
              <a:rPr lang="it-IT" sz="1050" i="1" dirty="0"/>
              <a:t>Promuovere la competitività delle piccole e medie imprese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4411258" y="2455004"/>
            <a:ext cx="283603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i="1" dirty="0"/>
              <a:t>Asse </a:t>
            </a:r>
            <a:r>
              <a:rPr lang="it-IT" sz="1050" i="1" dirty="0" smtClean="0"/>
              <a:t>IV - Economia </a:t>
            </a:r>
            <a:r>
              <a:rPr lang="it-IT" sz="1050" i="1" dirty="0"/>
              <a:t>a basse emissioni di </a:t>
            </a:r>
            <a:r>
              <a:rPr lang="it-IT" sz="1050" i="1" dirty="0" smtClean="0"/>
              <a:t>carbonio</a:t>
            </a:r>
            <a:endParaRPr lang="it-IT" sz="1050" i="1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4411258" y="2743036"/>
            <a:ext cx="21547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i="1" dirty="0"/>
              <a:t>Asse </a:t>
            </a:r>
            <a:r>
              <a:rPr lang="it-IT" sz="1050" i="1" dirty="0" smtClean="0"/>
              <a:t>V - </a:t>
            </a:r>
            <a:r>
              <a:rPr lang="it-IT" sz="1050" i="1" dirty="0"/>
              <a:t>Sviluppo urbano sostenibile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4411258" y="3031068"/>
            <a:ext cx="265970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i="1" dirty="0"/>
              <a:t>Asse </a:t>
            </a:r>
            <a:r>
              <a:rPr lang="it-IT" sz="1050" i="1" dirty="0" err="1" smtClean="0"/>
              <a:t>VI</a:t>
            </a:r>
            <a:r>
              <a:rPr lang="it-IT" sz="1050" i="1" dirty="0" smtClean="0"/>
              <a:t> - </a:t>
            </a:r>
            <a:r>
              <a:rPr lang="it-IT" sz="1050" i="1" dirty="0"/>
              <a:t>Strategia turistica delle Aree Interne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4653136"/>
            <a:ext cx="965647" cy="1359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sellaDiTesto 3"/>
          <p:cNvSpPr txBox="1"/>
          <p:nvPr/>
        </p:nvSpPr>
        <p:spPr>
          <a:xfrm>
            <a:off x="827584" y="1772816"/>
            <a:ext cx="660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009AE0"/>
                </a:solidFill>
              </a:rPr>
              <a:t>Asse I - Rafforzare la ricerca, lo sviluppo tecnologico e </a:t>
            </a:r>
            <a:r>
              <a:rPr lang="it-IT" b="1" dirty="0" smtClean="0">
                <a:solidFill>
                  <a:srgbClr val="009AE0"/>
                </a:solidFill>
              </a:rPr>
              <a:t>l’innovazione</a:t>
            </a:r>
            <a:endParaRPr lang="it-IT" dirty="0">
              <a:solidFill>
                <a:srgbClr val="009AE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95536" y="332656"/>
            <a:ext cx="3036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FESR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827584" y="2060848"/>
            <a:ext cx="80489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 smtClean="0"/>
              <a:t>In coerenza con la SMART SPECIALIZATION STRATEGY (S3) – luglio 2014 – di Regione Lombardia</a:t>
            </a:r>
            <a:endParaRPr lang="it-IT" sz="1600" i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27584" y="2802414"/>
            <a:ext cx="28475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u="sng" dirty="0" smtClean="0"/>
              <a:t>8  Aree di Specializzazione (</a:t>
            </a:r>
            <a:r>
              <a:rPr lang="it-IT" sz="1600" i="1" u="sng" dirty="0" err="1" smtClean="0"/>
              <a:t>AdS</a:t>
            </a:r>
            <a:r>
              <a:rPr lang="it-IT" sz="1600" i="1" u="sng" dirty="0" smtClean="0"/>
              <a:t>)</a:t>
            </a:r>
            <a:endParaRPr lang="it-IT" sz="1600" i="1" u="sng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9592" y="3352924"/>
            <a:ext cx="494808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it-IT" sz="1600" dirty="0" err="1" smtClean="0"/>
              <a:t>Aerospace</a:t>
            </a:r>
            <a:endParaRPr lang="it-IT" sz="1600" dirty="0" smtClean="0"/>
          </a:p>
          <a:p>
            <a:pPr marL="342900" indent="-342900">
              <a:buAutoNum type="arabicPeriod"/>
            </a:pPr>
            <a:r>
              <a:rPr lang="it-IT" sz="1600" dirty="0" smtClean="0"/>
              <a:t>Agroalimentare</a:t>
            </a:r>
          </a:p>
          <a:p>
            <a:pPr marL="342900" indent="-342900">
              <a:buAutoNum type="arabicPeriod"/>
            </a:pPr>
            <a:r>
              <a:rPr lang="it-IT" sz="1600" b="1" dirty="0" err="1" smtClean="0"/>
              <a:t>Eco-industria</a:t>
            </a:r>
            <a:r>
              <a:rPr lang="it-IT" sz="1600" b="1" dirty="0" smtClean="0"/>
              <a:t> (INCLUSA L’EDILIZIA)</a:t>
            </a:r>
          </a:p>
          <a:p>
            <a:pPr marL="342900" indent="-342900">
              <a:buAutoNum type="arabicPeriod"/>
            </a:pPr>
            <a:r>
              <a:rPr lang="it-IT" sz="1600" dirty="0" smtClean="0"/>
              <a:t>Industrie creative e culturali</a:t>
            </a:r>
          </a:p>
          <a:p>
            <a:pPr marL="342900" indent="-342900">
              <a:buAutoNum type="arabicPeriod"/>
            </a:pPr>
            <a:r>
              <a:rPr lang="it-IT" sz="1600" dirty="0" smtClean="0"/>
              <a:t>Industria della salute</a:t>
            </a:r>
          </a:p>
          <a:p>
            <a:pPr marL="342900" indent="-342900">
              <a:buAutoNum type="arabicPeriod"/>
            </a:pPr>
            <a:r>
              <a:rPr lang="it-IT" sz="1600" dirty="0" smtClean="0"/>
              <a:t>Manifatturiero avanzato</a:t>
            </a:r>
          </a:p>
          <a:p>
            <a:pPr marL="342900" indent="-342900">
              <a:buAutoNum type="arabicPeriod"/>
            </a:pPr>
            <a:r>
              <a:rPr lang="it-IT" sz="1600" dirty="0" smtClean="0"/>
              <a:t>Mobilità</a:t>
            </a:r>
          </a:p>
          <a:p>
            <a:pPr marL="342900" indent="-342900">
              <a:buAutoNum type="arabicPeriod"/>
            </a:pPr>
            <a:r>
              <a:rPr lang="it-IT" sz="1600" i="1" dirty="0" smtClean="0"/>
              <a:t>Smart </a:t>
            </a:r>
            <a:r>
              <a:rPr lang="it-IT" sz="1600" i="1" dirty="0" err="1" smtClean="0"/>
              <a:t>cities</a:t>
            </a:r>
            <a:r>
              <a:rPr lang="it-IT" sz="1600" i="1" dirty="0" smtClean="0"/>
              <a:t> and </a:t>
            </a:r>
            <a:r>
              <a:rPr lang="it-IT" sz="1600" i="1" dirty="0" err="1" smtClean="0"/>
              <a:t>communities</a:t>
            </a:r>
            <a:r>
              <a:rPr lang="it-IT" sz="1600" i="1" dirty="0" smtClean="0"/>
              <a:t> (trasversale agli altri 7)</a:t>
            </a:r>
            <a:endParaRPr lang="it-IT" sz="1600" dirty="0"/>
          </a:p>
        </p:txBody>
      </p:sp>
      <p:sp>
        <p:nvSpPr>
          <p:cNvPr id="10" name="Freccia curva 9"/>
          <p:cNvSpPr/>
          <p:nvPr/>
        </p:nvSpPr>
        <p:spPr>
          <a:xfrm rot="10800000">
            <a:off x="3635896" y="2420888"/>
            <a:ext cx="1872208" cy="720080"/>
          </a:xfrm>
          <a:prstGeom prst="bentArrow">
            <a:avLst>
              <a:gd name="adj1" fmla="val 6859"/>
              <a:gd name="adj2" fmla="val 22093"/>
              <a:gd name="adj3" fmla="val 13837"/>
              <a:gd name="adj4" fmla="val 67008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pic>
        <p:nvPicPr>
          <p:cNvPr id="11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sellaDiTesto 11"/>
          <p:cNvSpPr txBox="1"/>
          <p:nvPr/>
        </p:nvSpPr>
        <p:spPr>
          <a:xfrm>
            <a:off x="6300192" y="5589240"/>
            <a:ext cx="182614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€ 349 milioni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4437112"/>
            <a:ext cx="1656855" cy="1542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/>
          <p:nvPr/>
        </p:nvSpPr>
        <p:spPr>
          <a:xfrm>
            <a:off x="395536" y="332656"/>
            <a:ext cx="3036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FESR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27584" y="1772816"/>
            <a:ext cx="829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3275" indent="-803275"/>
            <a:r>
              <a:rPr lang="it-IT" b="1" dirty="0">
                <a:solidFill>
                  <a:srgbClr val="03427F"/>
                </a:solidFill>
              </a:rPr>
              <a:t>Asse </a:t>
            </a:r>
            <a:r>
              <a:rPr lang="it-IT" b="1" dirty="0" smtClean="0">
                <a:solidFill>
                  <a:srgbClr val="03427F"/>
                </a:solidFill>
              </a:rPr>
              <a:t>II </a:t>
            </a:r>
            <a:r>
              <a:rPr lang="it-IT" b="1" dirty="0">
                <a:solidFill>
                  <a:srgbClr val="03427F"/>
                </a:solidFill>
              </a:rPr>
              <a:t>- Migliorare l'accesso alle tecnologie dell'informazione e </a:t>
            </a:r>
            <a:r>
              <a:rPr lang="it-IT" b="1" dirty="0" smtClean="0">
                <a:solidFill>
                  <a:srgbClr val="03427F"/>
                </a:solidFill>
              </a:rPr>
              <a:t>della comunicazione,</a:t>
            </a:r>
          </a:p>
        </p:txBody>
      </p:sp>
      <p:sp>
        <p:nvSpPr>
          <p:cNvPr id="9" name="Rettangolo 8"/>
          <p:cNvSpPr/>
          <p:nvPr/>
        </p:nvSpPr>
        <p:spPr>
          <a:xfrm>
            <a:off x="1591144" y="2051556"/>
            <a:ext cx="4565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03275" indent="-803275"/>
            <a:r>
              <a:rPr lang="it-IT" b="1" dirty="0" smtClean="0">
                <a:solidFill>
                  <a:srgbClr val="03427F"/>
                </a:solidFill>
              </a:rPr>
              <a:t>nonché l'impegno e la qualità delle medesime</a:t>
            </a:r>
            <a:endParaRPr lang="it-IT" dirty="0">
              <a:solidFill>
                <a:srgbClr val="03427F"/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1619672" y="2492896"/>
            <a:ext cx="4824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i="1" dirty="0" smtClean="0"/>
              <a:t>Riduzione</a:t>
            </a:r>
            <a:r>
              <a:rPr lang="it-IT" b="1" dirty="0" smtClean="0"/>
              <a:t> </a:t>
            </a:r>
            <a:r>
              <a:rPr lang="it-IT" sz="1600" i="1" dirty="0" smtClean="0"/>
              <a:t>del </a:t>
            </a:r>
            <a:r>
              <a:rPr lang="it-IT" sz="1600" i="1" dirty="0" err="1" smtClean="0"/>
              <a:t>digital</a:t>
            </a:r>
            <a:r>
              <a:rPr lang="it-IT" sz="1600" i="1" dirty="0" smtClean="0"/>
              <a:t> </a:t>
            </a:r>
            <a:r>
              <a:rPr lang="it-IT" sz="1600" i="1" dirty="0"/>
              <a:t>divide geografico </a:t>
            </a:r>
            <a:r>
              <a:rPr lang="it-IT" sz="1600" i="1" dirty="0" smtClean="0"/>
              <a:t>e infrastrutturale</a:t>
            </a:r>
            <a:endParaRPr lang="it-IT" sz="1600" i="1" dirty="0"/>
          </a:p>
        </p:txBody>
      </p:sp>
      <p:sp>
        <p:nvSpPr>
          <p:cNvPr id="11" name="Rettangolo 10"/>
          <p:cNvSpPr/>
          <p:nvPr/>
        </p:nvSpPr>
        <p:spPr>
          <a:xfrm>
            <a:off x="3419872" y="4005064"/>
            <a:ext cx="29523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 smtClean="0"/>
              <a:t>Banda ultralarga (BUL)</a:t>
            </a:r>
            <a:endParaRPr lang="it-IT" sz="2000" b="1" dirty="0"/>
          </a:p>
        </p:txBody>
      </p:sp>
      <p:cxnSp>
        <p:nvCxnSpPr>
          <p:cNvPr id="13" name="Forma 12"/>
          <p:cNvCxnSpPr>
            <a:stCxn id="10" idx="3"/>
            <a:endCxn id="11" idx="0"/>
          </p:cNvCxnSpPr>
          <p:nvPr/>
        </p:nvCxnSpPr>
        <p:spPr>
          <a:xfrm flipH="1">
            <a:off x="4896036" y="2677562"/>
            <a:ext cx="1548172" cy="1327502"/>
          </a:xfrm>
          <a:prstGeom prst="bentConnector4">
            <a:avLst>
              <a:gd name="adj1" fmla="val -14766"/>
              <a:gd name="adj2" fmla="val 56955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sellaDiTesto 11"/>
          <p:cNvSpPr txBox="1"/>
          <p:nvPr/>
        </p:nvSpPr>
        <p:spPr>
          <a:xfrm>
            <a:off x="6300192" y="5589240"/>
            <a:ext cx="167065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€ 20 milioni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5536" y="332656"/>
            <a:ext cx="3036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FESR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27584" y="1772816"/>
            <a:ext cx="6637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3275" indent="-803275"/>
            <a:r>
              <a:rPr lang="it-IT" b="1" dirty="0" smtClean="0">
                <a:solidFill>
                  <a:srgbClr val="E2C200"/>
                </a:solidFill>
              </a:rPr>
              <a:t>Asse III - Promuovere la competitività delle piccole e medie imprese</a:t>
            </a:r>
            <a:endParaRPr lang="it-IT" dirty="0" smtClean="0">
              <a:solidFill>
                <a:srgbClr val="E2C200"/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827584" y="2802414"/>
            <a:ext cx="27865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u="sng" dirty="0" smtClean="0"/>
              <a:t>3  Priorità strategiche regionali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899592" y="3352924"/>
            <a:ext cx="6840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it-IT" sz="1600" dirty="0" smtClean="0"/>
              <a:t>1. investimenti </a:t>
            </a:r>
            <a:r>
              <a:rPr lang="it-IT" sz="1600" dirty="0"/>
              <a:t>finalizzati alla </a:t>
            </a:r>
            <a:r>
              <a:rPr lang="it-IT" sz="1600" b="1" dirty="0" smtClean="0"/>
              <a:t>promozione</a:t>
            </a:r>
            <a:r>
              <a:rPr lang="it-IT" sz="1600" dirty="0" smtClean="0"/>
              <a:t> dell’imprenditorialità lombarda</a:t>
            </a:r>
            <a:endParaRPr lang="it-IT" sz="1600" dirty="0"/>
          </a:p>
        </p:txBody>
      </p:sp>
      <p:sp>
        <p:nvSpPr>
          <p:cNvPr id="15" name="Rettangolo 14"/>
          <p:cNvSpPr/>
          <p:nvPr/>
        </p:nvSpPr>
        <p:spPr>
          <a:xfrm>
            <a:off x="4572000" y="3717032"/>
            <a:ext cx="32403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i="1" dirty="0"/>
              <a:t>nascita e sviluppo </a:t>
            </a:r>
            <a:r>
              <a:rPr lang="it-IT" sz="1400" i="1" dirty="0" smtClean="0"/>
              <a:t>di nuove imprese -</a:t>
            </a:r>
            <a:endParaRPr lang="it-IT" sz="1400" i="1" dirty="0"/>
          </a:p>
        </p:txBody>
      </p:sp>
      <p:sp>
        <p:nvSpPr>
          <p:cNvPr id="16" name="Rettangolo 15"/>
          <p:cNvSpPr/>
          <p:nvPr/>
        </p:nvSpPr>
        <p:spPr>
          <a:xfrm>
            <a:off x="4932040" y="3933056"/>
            <a:ext cx="28083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i="1" dirty="0"/>
              <a:t>rilancio delle </a:t>
            </a:r>
            <a:r>
              <a:rPr lang="it-IT" sz="1400" i="1" dirty="0" smtClean="0"/>
              <a:t>imprese esistenti -</a:t>
            </a:r>
            <a:endParaRPr lang="it-IT" sz="1400" i="1" dirty="0"/>
          </a:p>
        </p:txBody>
      </p:sp>
      <p:sp>
        <p:nvSpPr>
          <p:cNvPr id="17" name="Rettangolo 16"/>
          <p:cNvSpPr/>
          <p:nvPr/>
        </p:nvSpPr>
        <p:spPr>
          <a:xfrm>
            <a:off x="3563888" y="4149080"/>
            <a:ext cx="43924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i="1" dirty="0"/>
              <a:t>sviluppo di nuovi modelli di attività delle </a:t>
            </a:r>
            <a:r>
              <a:rPr lang="it-IT" sz="1400" i="1" dirty="0" smtClean="0"/>
              <a:t>imprese  -</a:t>
            </a:r>
            <a:endParaRPr lang="it-IT" sz="1400" i="1" dirty="0"/>
          </a:p>
        </p:txBody>
      </p:sp>
      <p:sp>
        <p:nvSpPr>
          <p:cNvPr id="18" name="Freccia a inversione 17"/>
          <p:cNvSpPr/>
          <p:nvPr/>
        </p:nvSpPr>
        <p:spPr>
          <a:xfrm rot="5400000">
            <a:off x="7308304" y="3501008"/>
            <a:ext cx="792088" cy="792088"/>
          </a:xfrm>
          <a:prstGeom prst="uturnArrow">
            <a:avLst>
              <a:gd name="adj1" fmla="val 12441"/>
              <a:gd name="adj2" fmla="val 25000"/>
              <a:gd name="adj3" fmla="val 30581"/>
              <a:gd name="adj4" fmla="val 49215"/>
              <a:gd name="adj5" fmla="val 9149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899592" y="4941168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it-IT" sz="1600" dirty="0" smtClean="0"/>
              <a:t>2. </a:t>
            </a:r>
            <a:r>
              <a:rPr lang="it-IT" sz="1600" b="1" dirty="0"/>
              <a:t>internazionalizzazione</a:t>
            </a:r>
            <a:r>
              <a:rPr lang="it-IT" sz="1600" dirty="0"/>
              <a:t> delle imprese </a:t>
            </a:r>
            <a:r>
              <a:rPr lang="it-IT" sz="1600" dirty="0" smtClean="0"/>
              <a:t>“in uscita” e incremento </a:t>
            </a:r>
            <a:r>
              <a:rPr lang="it-IT" sz="1600" dirty="0"/>
              <a:t>dell’</a:t>
            </a:r>
            <a:r>
              <a:rPr lang="it-IT" sz="1600" b="1" dirty="0" err="1"/>
              <a:t>attrattività</a:t>
            </a:r>
            <a:r>
              <a:rPr lang="it-IT" sz="1600" dirty="0"/>
              <a:t> </a:t>
            </a:r>
            <a:r>
              <a:rPr lang="it-IT" sz="1600" dirty="0" smtClean="0"/>
              <a:t>“in entrata”</a:t>
            </a:r>
            <a:endParaRPr lang="it-IT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899592" y="5445224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it-IT" sz="1600" dirty="0" smtClean="0"/>
              <a:t>3. migliorare l’accesso al </a:t>
            </a:r>
            <a:r>
              <a:rPr lang="it-IT" sz="1600" b="1" dirty="0" smtClean="0"/>
              <a:t>credito</a:t>
            </a:r>
            <a:endParaRPr lang="it-IT" b="1" dirty="0"/>
          </a:p>
        </p:txBody>
      </p:sp>
      <p:pic>
        <p:nvPicPr>
          <p:cNvPr id="21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CasellaDiTesto 21"/>
          <p:cNvSpPr txBox="1"/>
          <p:nvPr/>
        </p:nvSpPr>
        <p:spPr>
          <a:xfrm>
            <a:off x="6300192" y="5589240"/>
            <a:ext cx="182614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€ 294 milioni</a:t>
            </a:r>
            <a:endParaRPr lang="it-IT" sz="2400" b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5301208"/>
            <a:ext cx="1145481" cy="80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5536" y="332656"/>
            <a:ext cx="3036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FESR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827584" y="2802414"/>
            <a:ext cx="27865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u="sng" dirty="0" smtClean="0"/>
              <a:t>2  Priorità strategiche regionali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899592" y="3352924"/>
            <a:ext cx="6840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riduzione dei consumi energetici negli </a:t>
            </a:r>
            <a:r>
              <a:rPr lang="it-IT" sz="1600" b="1" u="sng" dirty="0" smtClean="0"/>
              <a:t>edifici pubblici </a:t>
            </a:r>
            <a:r>
              <a:rPr lang="it-IT" sz="1600" dirty="0" smtClean="0"/>
              <a:t>e </a:t>
            </a:r>
            <a:r>
              <a:rPr lang="it-IT" sz="1600" b="1" u="sng" dirty="0" smtClean="0"/>
              <a:t>negli impianti di illuminazione pubblica</a:t>
            </a:r>
          </a:p>
          <a:p>
            <a:pPr marL="342900" indent="-342900">
              <a:buFont typeface="+mj-lt"/>
              <a:buAutoNum type="arabicPeriod"/>
            </a:pPr>
            <a:endParaRPr lang="it-IT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promozione delle </a:t>
            </a:r>
            <a:r>
              <a:rPr lang="it-IT" sz="1600" b="1" u="sng" dirty="0" smtClean="0"/>
              <a:t>strategie per basse emissioni di carbonio</a:t>
            </a:r>
            <a:r>
              <a:rPr lang="it-IT" sz="1600" dirty="0" smtClean="0"/>
              <a:t>, in particolare nelle </a:t>
            </a:r>
            <a:r>
              <a:rPr lang="it-IT" sz="1600" b="1" u="sng" dirty="0" smtClean="0"/>
              <a:t>aree urbane e metropolitane</a:t>
            </a:r>
          </a:p>
          <a:p>
            <a:pPr marL="342900" indent="-342900">
              <a:buFont typeface="+mj-lt"/>
              <a:buAutoNum type="arabicPeriod"/>
            </a:pPr>
            <a:endParaRPr lang="it-IT" sz="1600" dirty="0"/>
          </a:p>
        </p:txBody>
      </p:sp>
      <p:pic>
        <p:nvPicPr>
          <p:cNvPr id="21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CasellaDiTesto 22"/>
          <p:cNvSpPr txBox="1"/>
          <p:nvPr/>
        </p:nvSpPr>
        <p:spPr>
          <a:xfrm>
            <a:off x="827584" y="1772816"/>
            <a:ext cx="80084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008536"/>
                </a:solidFill>
              </a:rPr>
              <a:t>Asse </a:t>
            </a:r>
            <a:r>
              <a:rPr lang="it-IT" b="1" dirty="0" smtClean="0">
                <a:solidFill>
                  <a:srgbClr val="008536"/>
                </a:solidFill>
              </a:rPr>
              <a:t>IV - </a:t>
            </a:r>
            <a:r>
              <a:rPr lang="it-IT" b="1" dirty="0">
                <a:solidFill>
                  <a:srgbClr val="008536"/>
                </a:solidFill>
              </a:rPr>
              <a:t>Sostenere la transizione verso un’economia a basse emissioni di carbonio</a:t>
            </a:r>
          </a:p>
          <a:p>
            <a:r>
              <a:rPr lang="it-IT" b="1" dirty="0">
                <a:solidFill>
                  <a:srgbClr val="008536"/>
                </a:solidFill>
              </a:rPr>
              <a:t>in tutti i settori</a:t>
            </a:r>
            <a:endParaRPr lang="it-IT" dirty="0">
              <a:solidFill>
                <a:srgbClr val="008536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4921771"/>
            <a:ext cx="1248916" cy="1243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6300192" y="5589240"/>
            <a:ext cx="182614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€ 194 milioni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797152"/>
            <a:ext cx="864096" cy="127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/>
          <p:nvPr/>
        </p:nvSpPr>
        <p:spPr>
          <a:xfrm>
            <a:off x="395536" y="332656"/>
            <a:ext cx="3036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FESR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1475656" y="2780928"/>
            <a:ext cx="3456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Tema: </a:t>
            </a:r>
            <a:r>
              <a:rPr lang="it-IT" sz="1600" b="1" dirty="0" smtClean="0"/>
              <a:t>inclusione sociale</a:t>
            </a:r>
            <a:endParaRPr lang="it-IT" sz="1600" b="1" dirty="0"/>
          </a:p>
        </p:txBody>
      </p:sp>
      <p:pic>
        <p:nvPicPr>
          <p:cNvPr id="21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CasellaDiTesto 22"/>
          <p:cNvSpPr txBox="1"/>
          <p:nvPr/>
        </p:nvSpPr>
        <p:spPr>
          <a:xfrm>
            <a:off x="827584" y="1772816"/>
            <a:ext cx="3631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E2017B"/>
                </a:solidFill>
              </a:rPr>
              <a:t>Asse </a:t>
            </a:r>
            <a:r>
              <a:rPr lang="it-IT" b="1" dirty="0" smtClean="0">
                <a:solidFill>
                  <a:srgbClr val="E2017B"/>
                </a:solidFill>
              </a:rPr>
              <a:t>V - Sviluppo urbano sostenibile</a:t>
            </a:r>
            <a:endParaRPr lang="it-IT" b="1" dirty="0">
              <a:solidFill>
                <a:srgbClr val="008536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300192" y="5589240"/>
            <a:ext cx="167065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€ 60 milioni</a:t>
            </a:r>
            <a:endParaRPr lang="it-IT" sz="2400" b="1" dirty="0"/>
          </a:p>
        </p:txBody>
      </p:sp>
      <p:sp>
        <p:nvSpPr>
          <p:cNvPr id="13" name="Rettangolo 12"/>
          <p:cNvSpPr/>
          <p:nvPr/>
        </p:nvSpPr>
        <p:spPr>
          <a:xfrm>
            <a:off x="971600" y="2204864"/>
            <a:ext cx="50405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i="1" dirty="0" smtClean="0"/>
              <a:t>Rappresenta la strategia per le Aree urbane del POR FESR</a:t>
            </a:r>
            <a:endParaRPr lang="it-IT" sz="1600" i="1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5148064" y="2852936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/>
              <a:t>Abitare sociale</a:t>
            </a:r>
            <a:endParaRPr lang="it-IT" sz="1600" b="1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3851920" y="3933056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i="1" dirty="0" smtClean="0"/>
              <a:t>FOCUS</a:t>
            </a:r>
            <a:endParaRPr lang="it-IT" sz="1600" i="1" dirty="0"/>
          </a:p>
        </p:txBody>
      </p:sp>
      <p:sp>
        <p:nvSpPr>
          <p:cNvPr id="19" name="Freccia circolare a destra 18"/>
          <p:cNvSpPr/>
          <p:nvPr/>
        </p:nvSpPr>
        <p:spPr>
          <a:xfrm rot="16200000">
            <a:off x="3833918" y="2438890"/>
            <a:ext cx="864096" cy="2124236"/>
          </a:xfrm>
          <a:prstGeom prst="curvedRightArrow">
            <a:avLst>
              <a:gd name="adj1" fmla="val 18518"/>
              <a:gd name="adj2" fmla="val 33468"/>
              <a:gd name="adj3" fmla="val 3131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323528" y="4293096"/>
            <a:ext cx="50405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i="1" u="sng" dirty="0" smtClean="0"/>
              <a:t>Comuni di Milano e Bollate</a:t>
            </a:r>
            <a:endParaRPr lang="it-IT" sz="1600" i="1" u="sng" dirty="0"/>
          </a:p>
        </p:txBody>
      </p:sp>
      <p:sp>
        <p:nvSpPr>
          <p:cNvPr id="24" name="Rettangolo 23"/>
          <p:cNvSpPr/>
          <p:nvPr/>
        </p:nvSpPr>
        <p:spPr>
          <a:xfrm>
            <a:off x="395536" y="4581128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0975" lvl="1" indent="-180975">
              <a:buFont typeface="Arial" pitchFamily="34" charset="0"/>
              <a:buChar char="•"/>
              <a:tabLst>
                <a:tab pos="180975" algn="l"/>
              </a:tabLst>
            </a:pPr>
            <a:r>
              <a:rPr lang="it-IT" sz="1400" i="1" dirty="0" smtClean="0"/>
              <a:t>contesto di eccezionale rilievo per la dimensione socio economica</a:t>
            </a:r>
          </a:p>
          <a:p>
            <a:pPr marL="180975" lvl="1" indent="-180975">
              <a:buFont typeface="Arial" pitchFamily="34" charset="0"/>
              <a:buChar char="•"/>
              <a:tabLst>
                <a:tab pos="180975" algn="l"/>
              </a:tabLst>
            </a:pPr>
            <a:r>
              <a:rPr lang="it-IT" sz="1400" i="1" dirty="0" smtClean="0"/>
              <a:t>la peculiarità della domanda abitativa in termini quantitativi</a:t>
            </a:r>
          </a:p>
          <a:p>
            <a:pPr marL="180975" lvl="1" indent="-180975">
              <a:buFont typeface="Arial" pitchFamily="34" charset="0"/>
              <a:buChar char="•"/>
              <a:tabLst>
                <a:tab pos="180975" algn="l"/>
              </a:tabLst>
            </a:pPr>
            <a:r>
              <a:rPr lang="it-IT" sz="1400" i="1" dirty="0" smtClean="0"/>
              <a:t>varietà e la capacità di sperimentazione delle policy sul tema abitare sociale dimostrata nel tempo</a:t>
            </a:r>
          </a:p>
        </p:txBody>
      </p:sp>
      <p:sp>
        <p:nvSpPr>
          <p:cNvPr id="25" name="Rettangolo 24"/>
          <p:cNvSpPr/>
          <p:nvPr/>
        </p:nvSpPr>
        <p:spPr>
          <a:xfrm>
            <a:off x="323528" y="4149080"/>
            <a:ext cx="50405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/>
              <a:t>L’azione sarà concentrata nei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404" y="4797152"/>
            <a:ext cx="653804" cy="1248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/>
          <p:nvPr/>
        </p:nvSpPr>
        <p:spPr>
          <a:xfrm>
            <a:off x="395536" y="332656"/>
            <a:ext cx="3036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POR FESR – 2014-2020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764704"/>
            <a:ext cx="228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smtClean="0"/>
              <a:t>Gli assi prioritari</a:t>
            </a:r>
            <a:endParaRPr lang="it-IT" sz="2400" i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899592" y="2204864"/>
            <a:ext cx="70859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 smtClean="0"/>
              <a:t>Aree colpite da svantaggi di tipo demografico, economico e ambientale/territoriale</a:t>
            </a:r>
            <a:endParaRPr lang="it-IT" sz="1600" i="1" u="sng" dirty="0" smtClean="0"/>
          </a:p>
        </p:txBody>
      </p:sp>
      <p:pic>
        <p:nvPicPr>
          <p:cNvPr id="21" name="Picture 3" descr="C:\Documents and Settings\ldellaserra\Desktop\BARRA BLU bi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99188"/>
            <a:ext cx="91440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CasellaDiTesto 22"/>
          <p:cNvSpPr txBox="1"/>
          <p:nvPr/>
        </p:nvSpPr>
        <p:spPr>
          <a:xfrm>
            <a:off x="827584" y="1772816"/>
            <a:ext cx="449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Asse </a:t>
            </a:r>
            <a:r>
              <a:rPr lang="it-IT" b="1" dirty="0" err="1" smtClean="0"/>
              <a:t>VI</a:t>
            </a:r>
            <a:r>
              <a:rPr lang="it-IT" b="1" dirty="0" smtClean="0"/>
              <a:t> - Strategia turistica delle Aree Interne</a:t>
            </a:r>
            <a:endParaRPr lang="it-IT" b="1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6300192" y="5589240"/>
            <a:ext cx="167065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€ 19 milioni</a:t>
            </a:r>
            <a:endParaRPr lang="it-IT" sz="2400" b="1" dirty="0"/>
          </a:p>
        </p:txBody>
      </p:sp>
      <p:sp>
        <p:nvSpPr>
          <p:cNvPr id="11" name="Rettangolo 10"/>
          <p:cNvSpPr/>
          <p:nvPr/>
        </p:nvSpPr>
        <p:spPr>
          <a:xfrm>
            <a:off x="899592" y="2708920"/>
            <a:ext cx="68407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dirty="0" smtClean="0"/>
              <a:t>Processo di sviluppo locale basato su due pilastri:</a:t>
            </a:r>
          </a:p>
          <a:p>
            <a:endParaRPr lang="it-IT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il rafforzamento dei </a:t>
            </a:r>
            <a:r>
              <a:rPr lang="it-IT" sz="1600" b="1" dirty="0" smtClean="0"/>
              <a:t>servizi di cittadinanza </a:t>
            </a:r>
            <a:r>
              <a:rPr lang="it-IT" sz="1600" dirty="0" smtClean="0"/>
              <a:t>(scuola, sanità e mobilità)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la costruzione di </a:t>
            </a:r>
            <a:r>
              <a:rPr lang="it-IT" sz="1600" b="1" dirty="0" smtClean="0"/>
              <a:t>traiettorie di sviluppo locale </a:t>
            </a:r>
            <a:r>
              <a:rPr lang="it-IT" sz="1600" dirty="0" smtClean="0"/>
              <a:t>(turismo, artigianato, ecc.).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</TotalTime>
  <Words>566</Words>
  <Application>Microsoft Office PowerPoint</Application>
  <PresentationFormat>Presentazione su schermo (4:3)</PresentationFormat>
  <Paragraphs>91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apastori</dc:creator>
  <cp:lastModifiedBy>apastori</cp:lastModifiedBy>
  <cp:revision>159</cp:revision>
  <dcterms:created xsi:type="dcterms:W3CDTF">2015-04-15T13:43:05Z</dcterms:created>
  <dcterms:modified xsi:type="dcterms:W3CDTF">2015-05-08T13:46:30Z</dcterms:modified>
</cp:coreProperties>
</file>